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Economica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Fira Sans Extra Condensed Medium"/>
      <p:regular r:id="rId43"/>
      <p:bold r:id="rId44"/>
      <p:italic r:id="rId45"/>
      <p:boldItalic r:id="rId46"/>
    </p:embeddedFont>
    <p:embeddedFont>
      <p:font typeface="DM Serif Display"/>
      <p:regular r:id="rId47"/>
      <p:italic r:id="rId48"/>
    </p:embeddedFont>
    <p:embeddedFont>
      <p:font typeface="Open Sans Light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seph Gabriel Anit"/>
  <p:cmAuthor clrIdx="1" id="1" initials="" lastIdx="2" name="Joshua Miguel Bernardin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FiraSansExtraCondensedMedium-bold.fntdata"/><Relationship Id="rId43" Type="http://schemas.openxmlformats.org/officeDocument/2006/relationships/font" Target="fonts/FiraSansExtraCondensedMedium-regular.fntdata"/><Relationship Id="rId46" Type="http://schemas.openxmlformats.org/officeDocument/2006/relationships/font" Target="fonts/FiraSansExtraCondensedMedium-boldItalic.fntdata"/><Relationship Id="rId45" Type="http://schemas.openxmlformats.org/officeDocument/2006/relationships/font" Target="fonts/FiraSansExtraCondensed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DMSerifDisplay-italic.fntdata"/><Relationship Id="rId47" Type="http://schemas.openxmlformats.org/officeDocument/2006/relationships/font" Target="fonts/DMSerifDisplay-regular.fntdata"/><Relationship Id="rId49" Type="http://schemas.openxmlformats.org/officeDocument/2006/relationships/font" Target="fonts/OpenSans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Economica-regular.fntdata"/><Relationship Id="rId34" Type="http://schemas.openxmlformats.org/officeDocument/2006/relationships/slide" Target="slides/slide27.xml"/><Relationship Id="rId37" Type="http://schemas.openxmlformats.org/officeDocument/2006/relationships/font" Target="fonts/Economica-italic.fntdata"/><Relationship Id="rId36" Type="http://schemas.openxmlformats.org/officeDocument/2006/relationships/font" Target="fonts/Economica-bold.fntdata"/><Relationship Id="rId39" Type="http://schemas.openxmlformats.org/officeDocument/2006/relationships/font" Target="fonts/Nunito-regular.fntdata"/><Relationship Id="rId38" Type="http://schemas.openxmlformats.org/officeDocument/2006/relationships/font" Target="fonts/Economica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Light-italic.fntdata"/><Relationship Id="rId50" Type="http://schemas.openxmlformats.org/officeDocument/2006/relationships/font" Target="fonts/OpenSansLight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OpenSansLight-boldItalic.fntdata"/><Relationship Id="rId11" Type="http://schemas.openxmlformats.org/officeDocument/2006/relationships/slide" Target="slides/slide4.xml"/><Relationship Id="rId55" Type="http://schemas.openxmlformats.org/officeDocument/2006/relationships/font" Target="fonts/OpenSans-italic.fntdata"/><Relationship Id="rId10" Type="http://schemas.openxmlformats.org/officeDocument/2006/relationships/slide" Target="slides/slide3.xml"/><Relationship Id="rId54" Type="http://schemas.openxmlformats.org/officeDocument/2006/relationships/font" Target="fonts/Open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27T03:24:07.129">
    <p:pos x="6000" y="0"/>
    <p:text>Fair Game: Insights On How To Further Equalize the Philippine Senatorial Election System</p:text>
  </p:cm>
  <p:cm authorId="1" idx="1" dt="2021-11-27T03:14:25.171">
    <p:pos x="6000" y="100"/>
    <p:text>Suggested title:
Fair Game: An Analysis on Improving Fairness (changeable tong term na to) in the Philippine Election System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1-11-27T03:54:50.157">
    <p:pos x="6000" y="0"/>
    <p:text>We can remove this slide.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47ff24e84_1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47ff24e84_1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&gt; Influence of Campaign Expenditures to the Winnability of Political Candidates in Senatorial Elections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48fcefe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48fcefe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47ff24e84_18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47ff24e84_18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47ff24e84_18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47ff24e84_18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[Kui]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describe while presenting, how spenders potentially reach voters: pol ads, others might opt for travel to reach for voters.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out of 12 winning candidates invested in pol ads.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47ff24e84_1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47ff24e84_1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[Kui]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47ff24e84_1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47ff24e84_1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47ff24e84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47ff24e84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[Jolo]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How did non-spenders establish voters reach?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9% of the non-spender votes are associated with the social media interactions.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44043"/>
                </a:solidFill>
                <a:highlight>
                  <a:schemeClr val="lt1"/>
                </a:highlight>
              </a:rPr>
              <a:t>The number of votes had a high correlation to the social media interactions.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44043"/>
                </a:solidFill>
                <a:highlight>
                  <a:srgbClr val="FFFFFF"/>
                </a:highlight>
              </a:rPr>
              <a:t>With the lack of financial resources, we see that non-spenders compensated by reaching out to voters through social media.</a:t>
            </a:r>
            <a:endParaRPr>
              <a:solidFill>
                <a:srgbClr val="34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4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48fcefe7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48fcefe7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Segment 0 consists of 48 candidates, of whom, 2 won. Segment 1 consists of 2 candidates, 1 won while 1 lost. Lastly, Segment 2 consists of 12 candidates, 9 of whom won a seat in the senate. As seen in the radar chart, Segment 0 are candidates who spent less for the elections relative to the whole group. Segments 1 and 2 are candidates who spent the most - with Segment 1 consisting of candidates whose expenditure are spread throughout all aspects while Segment 2 consisting of candidates whose expenditure are focused on Political Advertisements.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48fcefe7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48fcefe7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48fcefe7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48fcefe7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Cluster 1 - It is shown in this cluster that a candidate with high votes had high spending, but with moderate social media interactions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While Cluster 0 shows that candidate moderate votes with moderate votes, 25%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Cluster 2, however, we can see that even a candidate has high social media interaction, they do not have high votes, which justifies the low correlation of votes to social media interactions.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47ff24e84_14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47ff24e84_14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800f16f15f6d445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800f16f15f6d445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48fcefe75_1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48fcefe75_1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regard, we recommend the ff --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4b584d35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4b584d35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regard, we recommend the ff --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bdf4dd03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bdf4dd03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even the playing field, government funding can be provided to candidates. In Germany, parties receive funding in proportion to the votes they received.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 this system favor incumbents and can be tweaked further for fairness, the results speak for themselves. Donations comprise barely 10% of the total expenditures whereas in the Philippines, the PCIJ stated candidates are mostly funded by a few backers.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47b17f5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47b17f5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air time is also </a:t>
            </a:r>
            <a:r>
              <a:rPr lang="en"/>
              <a:t>partitioned</a:t>
            </a:r>
            <a:r>
              <a:rPr lang="en"/>
              <a:t> by vote share in Germany. Given that political ads played a factor in the 2019 PH elections, allotting time for candidates should also be considered.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48fcefe75_1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48fcefe75_1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Competitiveness and reelection rates were reduced in the 2020 Brazil mayoral elections when expenditure limits were put in place. Overall spending was also limited as a result. It is important to watch out for unaccounted funds or dark money however. Thus, limits should be paired with good accounting practices.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is important to note that these measures are tailor fitted to these countries. The Philippines has to figure out its own blend of election policies and checks.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47b17f52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47b17f52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Competitiveness and reelection rates were reduced in the 2020 Brazil mayoral elections when expenditure limits were put in place. Overall spending was also limited as a result. It is important to watch out for unaccounted funds or dark money however. Thus, limits should be paired with good accounting practices.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is important to note that these measures are tailor fitted to these countries. The Philippines has to figure out its own blend of election policies and checks.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4b584d35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4b584d3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have more robust analysis, detailed datasets on political ad spending per media, travel, and others could be explored.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48fcefe7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48fcefe7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2bbc4e084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2bbc4e084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[Ale]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Election is one of the biggest manifestations of a democracy. With elections, politicians supposedly derive their power from the people. However, the Philippine Center for Investigative Journalism found that candidates are mostly backed by a few wealthy donors. Do we truly live in a democratic society if our politicians may be beholden to special interests? 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47ff24e84_13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47ff24e84_13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[Rups]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However, the Philippine Center for Investigative Journalism found that candidates are mostly backed by a few wealthy donors. Do we truly live in a democratic society if our politicians may be beholden to special interests?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Knowing this, the group came up with the problem statement, “How can we improve the Philippine Election System in terms of fairness for all candidates?” -next slide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objective is to identify strategies or ways on reducing political spending disadvantages in senatorial elections.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Now, let’s look at the data used for this study.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Next Slide -- Objective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can we improve the Philippine Election System in terms of fairness for all candidates?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bdf4dd0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bdf4dd0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Rups]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objective is to identify strategies or ways on reducing political spending disadvantages in senatorial elections.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look at the data used for this study.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Government Funding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Spending Limitations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Political Ad Airtime allocation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 -- Datasets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47ff24e84_13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47ff24e84_13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[Dale]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Next Slide -- Methodology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48fcefe75_7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48fcefe75_7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[Dale]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Next Slide -- Results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47ff24e84_14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47ff24e84_14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47ff24e84_1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47ff24e84_1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[Kui]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 classified candidates accdg to those who invested in their political campaigns (spenders), and those who did not spend any money on campaigns (non-spenders)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Majority of candidates were spenders, </a:t>
            </a:r>
            <a:r>
              <a:rPr lang="en">
                <a:solidFill>
                  <a:schemeClr val="dk1"/>
                </a:solidFill>
              </a:rPr>
              <a:t>68% of the total candidates, all winning candidates belong to this group.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found out that all winning candidates were all spenders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>
                <a:solidFill>
                  <a:srgbClr val="CCCCC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5">
  <p:cSld name="CUSTOM_2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9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9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9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19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9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9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9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9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9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9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9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9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9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19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9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9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1">
  <p:cSld name="CUSTOM_7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hasCustomPrompt="1"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2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+ subtitle">
  <p:cSld name="CUSTOM_15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16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idx="1" type="subTitle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2" type="subTitle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3" type="subTitle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4" type="subTitle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1">
  <p:cSld name="CUSTOM_17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25"/>
          <p:cNvSpPr txBox="1"/>
          <p:nvPr>
            <p:ph idx="1" type="subTitle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5"/>
          <p:cNvSpPr txBox="1"/>
          <p:nvPr>
            <p:ph idx="2" type="ctrTitle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25"/>
          <p:cNvSpPr txBox="1"/>
          <p:nvPr>
            <p:ph idx="3" type="subTitle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25"/>
          <p:cNvSpPr txBox="1"/>
          <p:nvPr>
            <p:ph idx="4" type="ctrTitle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25"/>
          <p:cNvSpPr txBox="1"/>
          <p:nvPr>
            <p:ph idx="5" type="ctrTitle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25"/>
          <p:cNvSpPr txBox="1"/>
          <p:nvPr>
            <p:ph idx="6" type="subTitle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5"/>
          <p:cNvSpPr txBox="1"/>
          <p:nvPr>
            <p:ph idx="7" type="ctrTitle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" name="Google Shape;126;p25"/>
          <p:cNvSpPr txBox="1"/>
          <p:nvPr>
            <p:ph idx="8" type="subTitle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25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s 2">
  <p:cSld name="TITLE_ONLY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26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6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2">
  <p:cSld name="CUSTOM_1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36" name="Google Shape;136;p27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3">
  <p:cSld name="CUSTOM_20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9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30"/>
          <p:cNvSpPr txBox="1"/>
          <p:nvPr>
            <p:ph idx="1" type="subTitle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30"/>
          <p:cNvSpPr txBox="1"/>
          <p:nvPr>
            <p:ph idx="2" type="ctrTitle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3" type="subTitle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30"/>
          <p:cNvSpPr txBox="1"/>
          <p:nvPr>
            <p:ph idx="4" type="ctrTitle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30"/>
          <p:cNvSpPr txBox="1"/>
          <p:nvPr>
            <p:ph idx="5" type="subTitle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30"/>
          <p:cNvSpPr txBox="1"/>
          <p:nvPr>
            <p:ph idx="6" type="ctrTitle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7" type="subTitle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3" name="Google Shape;153;p30"/>
          <p:cNvSpPr txBox="1"/>
          <p:nvPr>
            <p:ph idx="8"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idx="1" type="subTitle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6" name="Google Shape;156;p31"/>
          <p:cNvSpPr txBox="1"/>
          <p:nvPr>
            <p:ph idx="2" type="subTitle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7" name="Google Shape;157;p31"/>
          <p:cNvSpPr txBox="1"/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31"/>
          <p:cNvSpPr txBox="1"/>
          <p:nvPr>
            <p:ph idx="3" type="ctrTitle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4" type="subTitle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" name="Google Shape;160;p31"/>
          <p:cNvSpPr txBox="1"/>
          <p:nvPr>
            <p:ph idx="5" type="ctrTitle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6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4">
  <p:cSld name="CUSTOM_2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64" name="Google Shape;164;p32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65" name="Google Shape;165;p32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5">
  <p:cSld name="CUSTOM_2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68" name="Google Shape;168;p33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3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6">
  <p:cSld name="CUSTOM_2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2" name="Google Shape;172;p34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73" name="Google Shape;173;p34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35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2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35"/>
          <p:cNvSpPr txBox="1"/>
          <p:nvPr>
            <p:ph idx="3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35"/>
          <p:cNvSpPr txBox="1"/>
          <p:nvPr>
            <p:ph idx="4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0" name="Google Shape;180;p35"/>
          <p:cNvSpPr txBox="1"/>
          <p:nvPr>
            <p:ph idx="5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hasCustomPrompt="1" idx="6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35"/>
          <p:cNvSpPr txBox="1"/>
          <p:nvPr>
            <p:ph hasCustomPrompt="1" idx="7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35"/>
          <p:cNvSpPr txBox="1"/>
          <p:nvPr>
            <p:ph hasCustomPrompt="1" idx="8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5"/>
          <p:cNvSpPr txBox="1"/>
          <p:nvPr>
            <p:ph idx="9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0" name="Google Shape;190;p37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idx="1" type="body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2" type="subTitle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" name="Google Shape;194;p38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7"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28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4.xml"/><Relationship Id="rId6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Google Shape;202;p41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Google Shape;203;p41"/>
          <p:cNvSpPr txBox="1"/>
          <p:nvPr>
            <p:ph idx="1" type="subTitle"/>
          </p:nvPr>
        </p:nvSpPr>
        <p:spPr>
          <a:xfrm>
            <a:off x="20800" y="3745825"/>
            <a:ext cx="91440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Team Pandas</a:t>
            </a:r>
            <a:endParaRPr b="1" sz="1900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 Ale | Basty | Dale | Jolo | Kui | Rups</a:t>
            </a:r>
            <a:endParaRPr sz="1900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2F2F2"/>
              </a:solidFill>
            </a:endParaRPr>
          </a:p>
        </p:txBody>
      </p:sp>
      <p:sp>
        <p:nvSpPr>
          <p:cNvPr id="204" name="Google Shape;204;p41"/>
          <p:cNvSpPr txBox="1"/>
          <p:nvPr>
            <p:ph type="ctrTitle"/>
          </p:nvPr>
        </p:nvSpPr>
        <p:spPr>
          <a:xfrm>
            <a:off x="1300600" y="1923550"/>
            <a:ext cx="6584400" cy="21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Fair Game:</a:t>
            </a:r>
            <a:endParaRPr b="1" sz="4200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An Analysis on Further Equalizing the Philippine Senatorial Elections</a:t>
            </a:r>
            <a:endParaRPr b="1" sz="4200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2019 Top Election Candidate Spenders</a:t>
            </a:r>
            <a:endParaRPr sz="41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00" name="Google Shape;300;p50"/>
          <p:cNvSpPr txBox="1"/>
          <p:nvPr>
            <p:ph idx="1" type="body"/>
          </p:nvPr>
        </p:nvSpPr>
        <p:spPr>
          <a:xfrm>
            <a:off x="6217850" y="1225225"/>
            <a:ext cx="2614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50"/>
          <p:cNvPicPr preferRelativeResize="0"/>
          <p:nvPr/>
        </p:nvPicPr>
        <p:blipFill rotWithShape="1">
          <a:blip r:embed="rId3">
            <a:alphaModFix/>
          </a:blip>
          <a:srcRect b="4533" l="0" r="8567" t="10577"/>
          <a:stretch/>
        </p:blipFill>
        <p:spPr>
          <a:xfrm>
            <a:off x="1807050" y="1147213"/>
            <a:ext cx="5529902" cy="299638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0"/>
          <p:cNvSpPr txBox="1"/>
          <p:nvPr>
            <p:ph type="title"/>
          </p:nvPr>
        </p:nvSpPr>
        <p:spPr>
          <a:xfrm>
            <a:off x="1807060" y="4143591"/>
            <a:ext cx="5529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1430">
                <a:latin typeface="Arial"/>
                <a:ea typeface="Arial"/>
                <a:cs typeface="Arial"/>
                <a:sym typeface="Arial"/>
              </a:rPr>
              <a:t>Fig 1.</a:t>
            </a:r>
            <a:r>
              <a:rPr i="1" lang="en" sz="1430">
                <a:latin typeface="Arial"/>
                <a:ea typeface="Arial"/>
                <a:cs typeface="Arial"/>
                <a:sym typeface="Arial"/>
              </a:rPr>
              <a:t> Total expenditures per candidate.</a:t>
            </a:r>
            <a:endParaRPr i="1" sz="143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Insight on candidate spendings</a:t>
            </a:r>
            <a:endParaRPr/>
          </a:p>
        </p:txBody>
      </p:sp>
      <p:pic>
        <p:nvPicPr>
          <p:cNvPr id="308" name="Google Shape;308;p51"/>
          <p:cNvPicPr preferRelativeResize="0"/>
          <p:nvPr/>
        </p:nvPicPr>
        <p:blipFill rotWithShape="1">
          <a:blip r:embed="rId4">
            <a:alphaModFix/>
          </a:blip>
          <a:srcRect b="13479" l="31427" r="4329" t="16571"/>
          <a:stretch/>
        </p:blipFill>
        <p:spPr>
          <a:xfrm>
            <a:off x="311700" y="1719125"/>
            <a:ext cx="4393027" cy="29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4664125" y="2119700"/>
            <a:ext cx="4308300" cy="24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</a:t>
            </a:r>
            <a:r>
              <a:rPr b="1" lang="en" sz="1700"/>
              <a:t>majority</a:t>
            </a:r>
            <a:r>
              <a:rPr lang="en" sz="1700"/>
              <a:t> of candidates use </a:t>
            </a:r>
            <a:r>
              <a:rPr b="1" lang="en" sz="1700"/>
              <a:t>political advertisements</a:t>
            </a:r>
            <a:r>
              <a:rPr lang="en" sz="1700"/>
              <a:t> to reach out to voters.</a:t>
            </a:r>
            <a:endParaRPr sz="17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10" name="Google Shape;310;p51"/>
          <p:cNvSpPr txBox="1"/>
          <p:nvPr>
            <p:ph type="title"/>
          </p:nvPr>
        </p:nvSpPr>
        <p:spPr>
          <a:xfrm>
            <a:off x="494425" y="1231225"/>
            <a:ext cx="41697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Breakdown of candidate expenditures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Insight on candidate spendings</a:t>
            </a:r>
            <a:endParaRPr sz="41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4664125" y="1785825"/>
            <a:ext cx="4308300" cy="28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11 out of 12</a:t>
            </a:r>
            <a:r>
              <a:rPr lang="en" sz="1700"/>
              <a:t> of the winning candidates invested mainly in pol ads.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But does spending relate to candidate victory?</a:t>
            </a:r>
            <a:endParaRPr sz="1700"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17" name="Google Shape;317;p52"/>
          <p:cNvSpPr txBox="1"/>
          <p:nvPr>
            <p:ph type="title"/>
          </p:nvPr>
        </p:nvSpPr>
        <p:spPr>
          <a:xfrm>
            <a:off x="494425" y="1231225"/>
            <a:ext cx="41697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Breakdown of candidate expenditures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2"/>
          <p:cNvPicPr preferRelativeResize="0"/>
          <p:nvPr/>
        </p:nvPicPr>
        <p:blipFill rotWithShape="1">
          <a:blip r:embed="rId3">
            <a:alphaModFix/>
          </a:blip>
          <a:srcRect b="13479" l="31427" r="4329" t="16571"/>
          <a:stretch/>
        </p:blipFill>
        <p:spPr>
          <a:xfrm>
            <a:off x="311700" y="1719125"/>
            <a:ext cx="4393027" cy="2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2781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9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Potential factors contributing to spenders’ reach </a:t>
            </a:r>
            <a:endParaRPr sz="299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24" name="Google Shape;3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526" y="1758038"/>
            <a:ext cx="5955988" cy="179690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3"/>
          <p:cNvSpPr txBox="1"/>
          <p:nvPr>
            <p:ph type="title"/>
          </p:nvPr>
        </p:nvSpPr>
        <p:spPr>
          <a:xfrm>
            <a:off x="3139775" y="3554950"/>
            <a:ext cx="572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latin typeface="Arial"/>
                <a:ea typeface="Arial"/>
                <a:cs typeface="Arial"/>
                <a:sym typeface="Arial"/>
              </a:rPr>
              <a:t>Fig 2. </a:t>
            </a:r>
            <a:r>
              <a:rPr i="1" lang="en" sz="1400">
                <a:latin typeface="Arial"/>
                <a:ea typeface="Arial"/>
                <a:cs typeface="Arial"/>
                <a:sym typeface="Arial"/>
              </a:rPr>
              <a:t>Correlation of spender votes to different expenditures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9225" y="1517375"/>
            <a:ext cx="3731773" cy="248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9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Potential factors contributing to spenders’ reach</a:t>
            </a:r>
            <a:r>
              <a:rPr lang="en"/>
              <a:t> </a:t>
            </a:r>
            <a:endParaRPr/>
          </a:p>
        </p:txBody>
      </p:sp>
      <p:pic>
        <p:nvPicPr>
          <p:cNvPr id="332" name="Google Shape;3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526" y="1756275"/>
            <a:ext cx="5955988" cy="17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4"/>
          <p:cNvSpPr txBox="1"/>
          <p:nvPr>
            <p:ph type="title"/>
          </p:nvPr>
        </p:nvSpPr>
        <p:spPr>
          <a:xfrm>
            <a:off x="3106825" y="3553200"/>
            <a:ext cx="572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latin typeface="Arial"/>
                <a:ea typeface="Arial"/>
                <a:cs typeface="Arial"/>
                <a:sym typeface="Arial"/>
              </a:rPr>
              <a:t>Fig 2b. </a:t>
            </a:r>
            <a:r>
              <a:rPr i="1" lang="en" sz="1400">
                <a:latin typeface="Arial"/>
                <a:ea typeface="Arial"/>
                <a:cs typeface="Arial"/>
                <a:sym typeface="Arial"/>
              </a:rPr>
              <a:t>Correlation of spender votes to social media interactions. 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9225" y="1517375"/>
            <a:ext cx="3731773" cy="248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311700" y="2674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9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How did non-spenders establish voter reach?</a:t>
            </a:r>
            <a:endParaRPr sz="299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40" name="Google Shape;3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550" y="1748113"/>
            <a:ext cx="5952742" cy="180136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5"/>
          <p:cNvSpPr txBox="1"/>
          <p:nvPr>
            <p:ph type="title"/>
          </p:nvPr>
        </p:nvSpPr>
        <p:spPr>
          <a:xfrm>
            <a:off x="3131475" y="3549475"/>
            <a:ext cx="56769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1430">
                <a:latin typeface="Arial"/>
                <a:ea typeface="Arial"/>
                <a:cs typeface="Arial"/>
                <a:sym typeface="Arial"/>
              </a:rPr>
              <a:t>Fig 3.</a:t>
            </a:r>
            <a:r>
              <a:rPr i="1" lang="en" sz="143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430">
                <a:latin typeface="Arial"/>
                <a:ea typeface="Arial"/>
                <a:cs typeface="Arial"/>
                <a:sym typeface="Arial"/>
              </a:rPr>
              <a:t>Correlation of non-spender votes to social media interactions. </a:t>
            </a:r>
            <a:endParaRPr i="1" sz="143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9225" y="1517375"/>
            <a:ext cx="3731773" cy="248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>
            <p:ph type="title"/>
          </p:nvPr>
        </p:nvSpPr>
        <p:spPr>
          <a:xfrm>
            <a:off x="311700" y="4624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Clustering</a:t>
            </a:r>
            <a:r>
              <a:rPr lang="en" sz="41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by expenditure breakdown</a:t>
            </a:r>
            <a:endParaRPr sz="41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48" name="Google Shape;348;p56"/>
          <p:cNvSpPr txBox="1"/>
          <p:nvPr>
            <p:ph idx="1" type="body"/>
          </p:nvPr>
        </p:nvSpPr>
        <p:spPr>
          <a:xfrm>
            <a:off x="1152250" y="3683325"/>
            <a:ext cx="22872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 out of 48 won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Spent less overall</a:t>
            </a:r>
            <a:endParaRPr sz="1400"/>
          </a:p>
        </p:txBody>
      </p:sp>
      <p:pic>
        <p:nvPicPr>
          <p:cNvPr id="349" name="Google Shape;349;p56"/>
          <p:cNvPicPr preferRelativeResize="0"/>
          <p:nvPr/>
        </p:nvPicPr>
        <p:blipFill rotWithShape="1">
          <a:blip r:embed="rId3">
            <a:alphaModFix/>
          </a:blip>
          <a:srcRect b="61887" l="0" r="0" t="0"/>
          <a:stretch/>
        </p:blipFill>
        <p:spPr>
          <a:xfrm>
            <a:off x="481800" y="699649"/>
            <a:ext cx="8180398" cy="311772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3587225" y="3683325"/>
            <a:ext cx="22872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 out of 2 won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Spent more on all general campaign expenditures</a:t>
            </a:r>
            <a:endParaRPr sz="1400"/>
          </a:p>
        </p:txBody>
      </p:sp>
      <p:sp>
        <p:nvSpPr>
          <p:cNvPr id="351" name="Google Shape;351;p56"/>
          <p:cNvSpPr txBox="1"/>
          <p:nvPr>
            <p:ph idx="1" type="body"/>
          </p:nvPr>
        </p:nvSpPr>
        <p:spPr>
          <a:xfrm>
            <a:off x="6022200" y="3683325"/>
            <a:ext cx="24372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9</a:t>
            </a:r>
            <a:r>
              <a:rPr lang="en" sz="1400"/>
              <a:t> out of 12 won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Spent more focusing on political advertisements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Spending in general</a:t>
            </a:r>
            <a:endParaRPr sz="41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7" name="Google Shape;357;p5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Same with slide before but diff format, can add/ remove these</a:t>
            </a:r>
            <a:endParaRPr/>
          </a:p>
        </p:txBody>
      </p:sp>
      <p:pic>
        <p:nvPicPr>
          <p:cNvPr id="358" name="Google Shape;358;p57"/>
          <p:cNvPicPr preferRelativeResize="0"/>
          <p:nvPr/>
        </p:nvPicPr>
        <p:blipFill rotWithShape="1">
          <a:blip r:embed="rId3">
            <a:alphaModFix/>
          </a:blip>
          <a:srcRect b="58937" l="0" r="0" t="0"/>
          <a:stretch/>
        </p:blipFill>
        <p:spPr>
          <a:xfrm>
            <a:off x="869925" y="1790924"/>
            <a:ext cx="6790226" cy="278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Cluster</a:t>
            </a:r>
            <a:r>
              <a:rPr lang="en" sz="41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with Just Pol ads, spend to votes</a:t>
            </a:r>
            <a:endParaRPr sz="41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8"/>
          <p:cNvPicPr preferRelativeResize="0"/>
          <p:nvPr/>
        </p:nvPicPr>
        <p:blipFill rotWithShape="1">
          <a:blip r:embed="rId3">
            <a:alphaModFix/>
          </a:blip>
          <a:srcRect b="62259" l="0" r="0" t="0"/>
          <a:stretch/>
        </p:blipFill>
        <p:spPr>
          <a:xfrm>
            <a:off x="-79800" y="1345475"/>
            <a:ext cx="7251825" cy="273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>
            <p:ph type="ctrTitle"/>
          </p:nvPr>
        </p:nvSpPr>
        <p:spPr>
          <a:xfrm flipH="1">
            <a:off x="1163875" y="2243225"/>
            <a:ext cx="4261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Conclusion and Recommendations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2"/>
          <p:cNvSpPr txBox="1"/>
          <p:nvPr>
            <p:ph type="ctrTitle"/>
          </p:nvPr>
        </p:nvSpPr>
        <p:spPr>
          <a:xfrm>
            <a:off x="3870900" y="376499"/>
            <a:ext cx="38673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Flow</a:t>
            </a:r>
            <a:endParaRPr sz="3700"/>
          </a:p>
        </p:txBody>
      </p:sp>
      <p:sp>
        <p:nvSpPr>
          <p:cNvPr id="211" name="Google Shape;211;p42"/>
          <p:cNvSpPr txBox="1"/>
          <p:nvPr>
            <p:ph idx="1" type="subTitle"/>
          </p:nvPr>
        </p:nvSpPr>
        <p:spPr>
          <a:xfrm>
            <a:off x="3769225" y="1269800"/>
            <a:ext cx="4515900" cy="28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Objectives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Datasets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Methodology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Conclusion and </a:t>
            </a:r>
            <a:br>
              <a:rPr lang="en" sz="17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Recommendation</a:t>
            </a:r>
            <a:endParaRPr sz="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212" name="Google Shape;212;p42"/>
          <p:cNvSpPr/>
          <p:nvPr/>
        </p:nvSpPr>
        <p:spPr>
          <a:xfrm>
            <a:off x="1729675" y="2063475"/>
            <a:ext cx="955875" cy="1130375"/>
          </a:xfrm>
          <a:prstGeom prst="flowChartInternalStorage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Conclusions</a:t>
            </a:r>
            <a:r>
              <a:rPr lang="en"/>
              <a:t> </a:t>
            </a:r>
            <a:endParaRPr/>
          </a:p>
        </p:txBody>
      </p:sp>
      <p:sp>
        <p:nvSpPr>
          <p:cNvPr id="376" name="Google Shape;376;p60"/>
          <p:cNvSpPr txBox="1"/>
          <p:nvPr>
            <p:ph idx="1" type="body"/>
          </p:nvPr>
        </p:nvSpPr>
        <p:spPr>
          <a:xfrm>
            <a:off x="2612050" y="1225225"/>
            <a:ext cx="6251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a</a:t>
            </a:r>
            <a:r>
              <a:rPr lang="en"/>
              <a:t> high </a:t>
            </a:r>
            <a:r>
              <a:rPr lang="en"/>
              <a:t>association </a:t>
            </a:r>
            <a:r>
              <a:rPr lang="en"/>
              <a:t>between candidate votes and spending (R=0.78).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of our analyses imply that spenders may get voter reach from political advertisements (91%), while non-spenders </a:t>
            </a:r>
            <a:r>
              <a:rPr lang="en"/>
              <a:t>only </a:t>
            </a:r>
            <a:r>
              <a:rPr lang="en"/>
              <a:t>from social media (9%).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shows that </a:t>
            </a:r>
            <a:r>
              <a:rPr b="1" lang="en"/>
              <a:t>non-spenders</a:t>
            </a:r>
            <a:r>
              <a:rPr lang="en"/>
              <a:t> are missing out on significant voter reach during the election.</a:t>
            </a:r>
            <a:endParaRPr/>
          </a:p>
        </p:txBody>
      </p:sp>
      <p:pic>
        <p:nvPicPr>
          <p:cNvPr id="377" name="Google Shape;3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3"/>
            <a:ext cx="2421198" cy="16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00" y="3001500"/>
            <a:ext cx="2366600" cy="157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Conclusions</a:t>
            </a:r>
            <a:r>
              <a:rPr lang="en"/>
              <a:t> </a:t>
            </a:r>
            <a:endParaRPr/>
          </a:p>
        </p:txBody>
      </p:sp>
      <p:sp>
        <p:nvSpPr>
          <p:cNvPr id="384" name="Google Shape;384;p61"/>
          <p:cNvSpPr txBox="1"/>
          <p:nvPr>
            <p:ph idx="1" type="body"/>
          </p:nvPr>
        </p:nvSpPr>
        <p:spPr>
          <a:xfrm>
            <a:off x="2612050" y="1225225"/>
            <a:ext cx="6157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Voters</a:t>
            </a:r>
            <a:r>
              <a:rPr lang="en"/>
              <a:t> are also affected given their options are narrowed down only to candidates who spent on political campaigns.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</a:t>
            </a:r>
            <a:r>
              <a:rPr b="1" lang="en"/>
              <a:t>non-spenders</a:t>
            </a:r>
            <a:r>
              <a:rPr lang="en"/>
              <a:t> may prove to be great leaders, their candidacy remain unknown to the general public.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3"/>
            <a:ext cx="2421198" cy="16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00" y="3001500"/>
            <a:ext cx="2366600" cy="157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/>
        </p:nvSpPr>
        <p:spPr>
          <a:xfrm>
            <a:off x="152700" y="4674600"/>
            <a:ext cx="752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https://www.dw.com/en/german-election-party-and-campaign-financing/a-58807353</a:t>
            </a:r>
            <a:endParaRPr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2" name="Google Shape;3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75" y="864800"/>
            <a:ext cx="3929075" cy="38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2"/>
          <p:cNvSpPr txBox="1"/>
          <p:nvPr/>
        </p:nvSpPr>
        <p:spPr>
          <a:xfrm>
            <a:off x="4704050" y="2880300"/>
            <a:ext cx="3755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Open Sans"/>
                <a:ea typeface="Open Sans"/>
                <a:cs typeface="Open Sans"/>
                <a:sym typeface="Open Sans"/>
              </a:rPr>
              <a:t>Government funding</a:t>
            </a: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 might resolve this issue. 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62"/>
          <p:cNvSpPr txBox="1"/>
          <p:nvPr/>
        </p:nvSpPr>
        <p:spPr>
          <a:xfrm>
            <a:off x="4704050" y="756400"/>
            <a:ext cx="3755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In the Philippines, candidates are mostly funded by a </a:t>
            </a:r>
            <a:r>
              <a:rPr b="1" lang="en" sz="2800">
                <a:latin typeface="Open Sans"/>
                <a:ea typeface="Open Sans"/>
                <a:cs typeface="Open Sans"/>
                <a:sym typeface="Open Sans"/>
              </a:rPr>
              <a:t>few </a:t>
            </a:r>
            <a:r>
              <a:rPr b="1" lang="en" sz="2800">
                <a:latin typeface="Open Sans"/>
                <a:ea typeface="Open Sans"/>
                <a:cs typeface="Open Sans"/>
                <a:sym typeface="Open Sans"/>
              </a:rPr>
              <a:t>backers</a:t>
            </a: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6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Recommendations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525" y="1412425"/>
            <a:ext cx="5735475" cy="36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3"/>
          <p:cNvSpPr txBox="1"/>
          <p:nvPr/>
        </p:nvSpPr>
        <p:spPr>
          <a:xfrm>
            <a:off x="6739250" y="4851000"/>
            <a:ext cx="7528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People vector created by pch.vector - www.freepik.com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63"/>
          <p:cNvSpPr txBox="1"/>
          <p:nvPr/>
        </p:nvSpPr>
        <p:spPr>
          <a:xfrm>
            <a:off x="524325" y="525025"/>
            <a:ext cx="4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63"/>
          <p:cNvSpPr txBox="1"/>
          <p:nvPr/>
        </p:nvSpPr>
        <p:spPr>
          <a:xfrm>
            <a:off x="524325" y="782250"/>
            <a:ext cx="3690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Given that political ads played a factor in the 2019 PH elections, </a:t>
            </a:r>
            <a:r>
              <a:rPr b="1" lang="en" sz="2800">
                <a:latin typeface="Open Sans"/>
                <a:ea typeface="Open Sans"/>
                <a:cs typeface="Open Sans"/>
                <a:sym typeface="Open Sans"/>
              </a:rPr>
              <a:t>allotting  ad time</a:t>
            </a: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candidates</a:t>
            </a: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 should be considered.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/>
        </p:nvSpPr>
        <p:spPr>
          <a:xfrm>
            <a:off x="1054800" y="4658400"/>
            <a:ext cx="752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Abstract vector created by pch.vector - www.freepik.com</a:t>
            </a:r>
            <a:endParaRPr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9" name="Google Shape;409;p64"/>
          <p:cNvSpPr txBox="1"/>
          <p:nvPr/>
        </p:nvSpPr>
        <p:spPr>
          <a:xfrm>
            <a:off x="1003650" y="555100"/>
            <a:ext cx="3568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Open Sans"/>
                <a:ea typeface="Open Sans"/>
                <a:cs typeface="Open Sans"/>
                <a:sym typeface="Open Sans"/>
              </a:rPr>
              <a:t>2020 Brazil Mayoral Elections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Limit set </a:t>
            </a:r>
            <a:r>
              <a:rPr b="1" lang="en" sz="1700">
                <a:latin typeface="Open Sans"/>
                <a:ea typeface="Open Sans"/>
                <a:cs typeface="Open Sans"/>
                <a:sym typeface="Open Sans"/>
              </a:rPr>
              <a:t>70%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of the previous election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b="1" lang="en" sz="1700">
                <a:latin typeface="Open Sans"/>
                <a:ea typeface="Open Sans"/>
                <a:cs typeface="Open Sans"/>
                <a:sym typeface="Open Sans"/>
              </a:rPr>
              <a:t>~900,000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Php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0" name="Google Shape;4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50" y="1014850"/>
            <a:ext cx="4267350" cy="3333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/>
        </p:nvSpPr>
        <p:spPr>
          <a:xfrm>
            <a:off x="1054800" y="4658400"/>
            <a:ext cx="752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Money vector created by studiogstock - www.freepik.com</a:t>
            </a:r>
            <a:endParaRPr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548" y="514112"/>
            <a:ext cx="4535500" cy="41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403425" y="514100"/>
            <a:ext cx="3755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Establish </a:t>
            </a:r>
            <a:r>
              <a:rPr b="1" lang="en" sz="2800">
                <a:latin typeface="Open Sans"/>
                <a:ea typeface="Open Sans"/>
                <a:cs typeface="Open Sans"/>
                <a:sym typeface="Open Sans"/>
              </a:rPr>
              <a:t>spending limits </a:t>
            </a: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b="1" lang="en" sz="2800">
                <a:latin typeface="Open Sans"/>
                <a:ea typeface="Open Sans"/>
                <a:cs typeface="Open Sans"/>
                <a:sym typeface="Open Sans"/>
              </a:rPr>
              <a:t>fiscal transparency </a:t>
            </a:r>
            <a:r>
              <a:rPr lang="en" sz="2800">
                <a:latin typeface="Open Sans"/>
                <a:ea typeface="Open Sans"/>
                <a:cs typeface="Open Sans"/>
                <a:sym typeface="Open Sans"/>
              </a:rPr>
              <a:t>to increase competitiveness and reduce incumbency advantage.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/>
          <p:nvPr/>
        </p:nvSpPr>
        <p:spPr>
          <a:xfrm>
            <a:off x="6739250" y="4851000"/>
            <a:ext cx="7528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Data vector created by stories - www.freepik.co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3" name="Google Shape;423;p66"/>
          <p:cNvSpPr txBox="1"/>
          <p:nvPr/>
        </p:nvSpPr>
        <p:spPr>
          <a:xfrm>
            <a:off x="524325" y="525025"/>
            <a:ext cx="4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4" name="Google Shape;4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675" y="650000"/>
            <a:ext cx="4063125" cy="40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6"/>
          <p:cNvSpPr txBox="1"/>
          <p:nvPr/>
        </p:nvSpPr>
        <p:spPr>
          <a:xfrm>
            <a:off x="383325" y="1007225"/>
            <a:ext cx="4545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To improve our study, we plan to look at more extensive datasets to learn more about: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Candidate background (profiles)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Detailed expenses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Political advertisements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Voter demographics and participation per Region, Province (2019).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9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References</a:t>
            </a:r>
            <a:r>
              <a:rPr lang="en"/>
              <a:t>	</a:t>
            </a:r>
            <a:endParaRPr/>
          </a:p>
        </p:txBody>
      </p:sp>
      <p:sp>
        <p:nvSpPr>
          <p:cNvPr id="431" name="Google Shape;431;p6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Ilagan , Karol, &amp; Simon, Floreen. (n.d.). </a:t>
            </a:r>
            <a:r>
              <a:rPr i="1" lang="en" sz="800">
                <a:latin typeface="Arial"/>
                <a:ea typeface="Arial"/>
                <a:cs typeface="Arial"/>
                <a:sym typeface="Arial"/>
              </a:rPr>
              <a:t>Covering campaign finance: The Philippine experience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. Philippine Center for Investigative Journalism. Retrieved November 26, 2021, from https://pcij.org/article/5377/covering-campaign-finance-philippine-experience.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Hallam, M. H., &amp; Bateson, I. (n.d.). German election: Party and campaign financing: DW: 09.08.2021. DW.COM. Retrieved November 26, 2021, from https://www.dw.com/en/german-election-party-and-campaign-financing/a-58807353.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Avis, E., Ferraz, C., Finan, F., &amp; Varjão, C. (2021, July). Money and Politics: The Effects of Campaign Spending Limits on Political Entry and Competition. Econometrics Laboratory, UC Berkeley. Retrieved November 26, 2021, from https://eml.berkeley.edu/~ffinan/Finan_Limits.pdf.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0" y="4725625"/>
            <a:ext cx="752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Gift vector created by macrovector - www.freepik.com</a:t>
            </a:r>
            <a:endParaRPr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9" name="Google Shape;219;p43"/>
          <p:cNvSpPr txBox="1"/>
          <p:nvPr/>
        </p:nvSpPr>
        <p:spPr>
          <a:xfrm>
            <a:off x="1398875" y="640900"/>
            <a:ext cx="39867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Election is one of the biggest manifestations of a democracy. </a:t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4"/>
          <p:cNvPicPr preferRelativeResize="0"/>
          <p:nvPr/>
        </p:nvPicPr>
        <p:blipFill rotWithShape="1">
          <a:blip r:embed="rId3">
            <a:alphaModFix/>
          </a:blip>
          <a:srcRect b="5444" l="0" r="0" t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4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4"/>
          <p:cNvSpPr txBox="1"/>
          <p:nvPr>
            <p:ph idx="1" type="subTitle"/>
          </p:nvPr>
        </p:nvSpPr>
        <p:spPr>
          <a:xfrm>
            <a:off x="403750" y="2185250"/>
            <a:ext cx="37710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can we improve the Philippine Election System in terms of fairness for all candidates?</a:t>
            </a:r>
            <a:endParaRPr sz="1800"/>
          </a:p>
        </p:txBody>
      </p:sp>
      <p:sp>
        <p:nvSpPr>
          <p:cNvPr id="228" name="Google Shape;228;p44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3F3F3"/>
                </a:solidFill>
              </a:rPr>
              <a:t>Problem Statement</a:t>
            </a:r>
            <a:endParaRPr sz="37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type="title"/>
          </p:nvPr>
        </p:nvSpPr>
        <p:spPr>
          <a:xfrm>
            <a:off x="311700" y="373450"/>
            <a:ext cx="85206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Objective</a:t>
            </a:r>
            <a:endParaRPr sz="44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34" name="Google Shape;234;p45"/>
          <p:cNvSpPr txBox="1"/>
          <p:nvPr>
            <p:ph idx="1" type="body"/>
          </p:nvPr>
        </p:nvSpPr>
        <p:spPr>
          <a:xfrm>
            <a:off x="0" y="3479350"/>
            <a:ext cx="91440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To identify strategies on reducing political spending disadvantages in senatorial elections</a:t>
            </a:r>
            <a:endParaRPr sz="2300"/>
          </a:p>
        </p:txBody>
      </p:sp>
      <p:pic>
        <p:nvPicPr>
          <p:cNvPr id="235" name="Google Shape;2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850" y="1147225"/>
            <a:ext cx="2304999" cy="23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225" y="1120099"/>
            <a:ext cx="2359277" cy="23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5"/>
          <p:cNvSpPr txBox="1"/>
          <p:nvPr/>
        </p:nvSpPr>
        <p:spPr>
          <a:xfrm>
            <a:off x="1054800" y="4658400"/>
            <a:ext cx="75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Social media vector created by stories - www.freepik.com</a:t>
            </a:r>
            <a:endParaRPr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Technology vector created by vectorjuice - www.freepik.com</a:t>
            </a:r>
            <a:endParaRPr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6"/>
          <p:cNvPicPr preferRelativeResize="0"/>
          <p:nvPr/>
        </p:nvPicPr>
        <p:blipFill rotWithShape="1">
          <a:blip r:embed="rId3">
            <a:alphaModFix/>
          </a:blip>
          <a:srcRect b="0" l="651" r="661" t="1526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6"/>
          <p:cNvSpPr txBox="1"/>
          <p:nvPr>
            <p:ph idx="1" type="subTitle"/>
          </p:nvPr>
        </p:nvSpPr>
        <p:spPr>
          <a:xfrm>
            <a:off x="934676" y="2394325"/>
            <a:ext cx="33045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3F3F3"/>
                </a:solidFill>
              </a:rPr>
              <a:t>Senatorial Votes (2019)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244" name="Google Shape;244;p46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6"/>
          <p:cNvSpPr txBox="1"/>
          <p:nvPr>
            <p:ph idx="4" type="subTitle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400"/>
              <a:t>Expenditure Breakdown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Social Media Interactions</a:t>
            </a:r>
            <a:endParaRPr sz="1400"/>
          </a:p>
        </p:txBody>
      </p:sp>
      <p:sp>
        <p:nvSpPr>
          <p:cNvPr id="246" name="Google Shape;246;p46"/>
          <p:cNvSpPr txBox="1"/>
          <p:nvPr>
            <p:ph idx="2" type="subTitle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❏"/>
            </a:pPr>
            <a:r>
              <a:rPr lang="en" sz="1400">
                <a:solidFill>
                  <a:srgbClr val="F3F3F3"/>
                </a:solidFill>
              </a:rPr>
              <a:t>Candidate Name</a:t>
            </a:r>
            <a:endParaRPr sz="1400">
              <a:solidFill>
                <a:srgbClr val="F3F3F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❏"/>
            </a:pPr>
            <a:r>
              <a:rPr lang="en" sz="1400">
                <a:solidFill>
                  <a:srgbClr val="F3F3F3"/>
                </a:solidFill>
              </a:rPr>
              <a:t>Vote Count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247" name="Google Shape;247;p46"/>
          <p:cNvSpPr txBox="1"/>
          <p:nvPr>
            <p:ph idx="3" type="subTitle"/>
          </p:nvPr>
        </p:nvSpPr>
        <p:spPr>
          <a:xfrm>
            <a:off x="4807525" y="957025"/>
            <a:ext cx="4336800" cy="14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Arial"/>
                <a:ea typeface="Arial"/>
                <a:cs typeface="Arial"/>
                <a:sym typeface="Arial"/>
              </a:rPr>
              <a:t>Candidate Campaigns (2019)</a:t>
            </a:r>
            <a:endParaRPr sz="3400"/>
          </a:p>
        </p:txBody>
      </p:sp>
      <p:sp>
        <p:nvSpPr>
          <p:cNvPr id="248" name="Google Shape;248;p46"/>
          <p:cNvSpPr txBox="1"/>
          <p:nvPr>
            <p:ph idx="1" type="subTitle"/>
          </p:nvPr>
        </p:nvSpPr>
        <p:spPr>
          <a:xfrm>
            <a:off x="1267501" y="834575"/>
            <a:ext cx="33045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300">
                <a:solidFill>
                  <a:srgbClr val="F3F3F3"/>
                </a:solidFill>
              </a:rPr>
              <a:t>D A T A</a:t>
            </a:r>
            <a:endParaRPr sz="4300">
              <a:solidFill>
                <a:srgbClr val="F3F3F3"/>
              </a:solidFill>
            </a:endParaRPr>
          </a:p>
        </p:txBody>
      </p:sp>
      <p:sp>
        <p:nvSpPr>
          <p:cNvPr id="249" name="Google Shape;249;p46"/>
          <p:cNvSpPr txBox="1"/>
          <p:nvPr>
            <p:ph idx="1" type="subTitle"/>
          </p:nvPr>
        </p:nvSpPr>
        <p:spPr>
          <a:xfrm>
            <a:off x="4610050" y="643000"/>
            <a:ext cx="3304500" cy="4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S E T S 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/>
          <p:nvPr/>
        </p:nvSpPr>
        <p:spPr>
          <a:xfrm flipH="1">
            <a:off x="-39725" y="495850"/>
            <a:ext cx="3813300" cy="75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7"/>
          <p:cNvSpPr txBox="1"/>
          <p:nvPr>
            <p:ph type="title"/>
          </p:nvPr>
        </p:nvSpPr>
        <p:spPr>
          <a:xfrm flipH="1">
            <a:off x="644726" y="408900"/>
            <a:ext cx="33894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3F3F3"/>
                </a:solidFill>
              </a:rPr>
              <a:t>Methodology</a:t>
            </a:r>
            <a:endParaRPr sz="3700">
              <a:solidFill>
                <a:srgbClr val="F3F3F3"/>
              </a:solidFill>
            </a:endParaRPr>
          </a:p>
        </p:txBody>
      </p:sp>
      <p:cxnSp>
        <p:nvCxnSpPr>
          <p:cNvPr id="256" name="Google Shape;256;p47"/>
          <p:cNvCxnSpPr/>
          <p:nvPr/>
        </p:nvCxnSpPr>
        <p:spPr>
          <a:xfrm>
            <a:off x="986324" y="2316339"/>
            <a:ext cx="174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47"/>
          <p:cNvSpPr/>
          <p:nvPr/>
        </p:nvSpPr>
        <p:spPr>
          <a:xfrm>
            <a:off x="845600" y="2248934"/>
            <a:ext cx="157200" cy="15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7"/>
          <p:cNvSpPr/>
          <p:nvPr/>
        </p:nvSpPr>
        <p:spPr>
          <a:xfrm>
            <a:off x="2645583" y="2248934"/>
            <a:ext cx="157200" cy="15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47"/>
          <p:cNvCxnSpPr/>
          <p:nvPr/>
        </p:nvCxnSpPr>
        <p:spPr>
          <a:xfrm>
            <a:off x="2786307" y="2307868"/>
            <a:ext cx="174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47"/>
          <p:cNvSpPr/>
          <p:nvPr/>
        </p:nvSpPr>
        <p:spPr>
          <a:xfrm>
            <a:off x="2645583" y="2240463"/>
            <a:ext cx="157200" cy="15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7"/>
          <p:cNvSpPr/>
          <p:nvPr/>
        </p:nvSpPr>
        <p:spPr>
          <a:xfrm>
            <a:off x="4445565" y="2240463"/>
            <a:ext cx="157200" cy="15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47"/>
          <p:cNvCxnSpPr/>
          <p:nvPr/>
        </p:nvCxnSpPr>
        <p:spPr>
          <a:xfrm>
            <a:off x="4586289" y="2316339"/>
            <a:ext cx="174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7"/>
          <p:cNvSpPr/>
          <p:nvPr/>
        </p:nvSpPr>
        <p:spPr>
          <a:xfrm>
            <a:off x="4445565" y="2248934"/>
            <a:ext cx="157200" cy="15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7"/>
          <p:cNvSpPr/>
          <p:nvPr/>
        </p:nvSpPr>
        <p:spPr>
          <a:xfrm>
            <a:off x="6245548" y="2248934"/>
            <a:ext cx="157200" cy="15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47"/>
          <p:cNvCxnSpPr/>
          <p:nvPr/>
        </p:nvCxnSpPr>
        <p:spPr>
          <a:xfrm>
            <a:off x="6386272" y="2316339"/>
            <a:ext cx="174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47"/>
          <p:cNvSpPr/>
          <p:nvPr/>
        </p:nvSpPr>
        <p:spPr>
          <a:xfrm>
            <a:off x="6245548" y="2248934"/>
            <a:ext cx="157200" cy="15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7"/>
          <p:cNvSpPr/>
          <p:nvPr/>
        </p:nvSpPr>
        <p:spPr>
          <a:xfrm>
            <a:off x="8045530" y="2248934"/>
            <a:ext cx="157200" cy="15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7"/>
          <p:cNvSpPr txBox="1"/>
          <p:nvPr/>
        </p:nvSpPr>
        <p:spPr>
          <a:xfrm>
            <a:off x="315950" y="1608338"/>
            <a:ext cx="121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01</a:t>
            </a:r>
            <a:endParaRPr sz="3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9" name="Google Shape;269;p47"/>
          <p:cNvSpPr txBox="1"/>
          <p:nvPr/>
        </p:nvSpPr>
        <p:spPr>
          <a:xfrm>
            <a:off x="2090738" y="1616738"/>
            <a:ext cx="121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02</a:t>
            </a:r>
            <a:endParaRPr sz="3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0" name="Google Shape;270;p47"/>
          <p:cNvSpPr txBox="1"/>
          <p:nvPr/>
        </p:nvSpPr>
        <p:spPr>
          <a:xfrm>
            <a:off x="3915900" y="1608338"/>
            <a:ext cx="121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03</a:t>
            </a:r>
            <a:endParaRPr sz="3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1" name="Google Shape;271;p47"/>
          <p:cNvSpPr txBox="1"/>
          <p:nvPr/>
        </p:nvSpPr>
        <p:spPr>
          <a:xfrm>
            <a:off x="5715900" y="1608338"/>
            <a:ext cx="121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04</a:t>
            </a:r>
            <a:endParaRPr sz="3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2" name="Google Shape;272;p47"/>
          <p:cNvSpPr txBox="1"/>
          <p:nvPr/>
        </p:nvSpPr>
        <p:spPr>
          <a:xfrm>
            <a:off x="7515900" y="1608338"/>
            <a:ext cx="121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05</a:t>
            </a:r>
            <a:endParaRPr sz="3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3" name="Google Shape;273;p47"/>
          <p:cNvSpPr txBox="1"/>
          <p:nvPr>
            <p:ph idx="4294967295" type="ctrTitle"/>
          </p:nvPr>
        </p:nvSpPr>
        <p:spPr>
          <a:xfrm>
            <a:off x="115000" y="2571750"/>
            <a:ext cx="17466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Preparation</a:t>
            </a:r>
            <a:endParaRPr sz="1300"/>
          </a:p>
        </p:txBody>
      </p:sp>
      <p:sp>
        <p:nvSpPr>
          <p:cNvPr id="274" name="Google Shape;274;p47"/>
          <p:cNvSpPr txBox="1"/>
          <p:nvPr>
            <p:ph idx="4294967295" type="subTitle"/>
          </p:nvPr>
        </p:nvSpPr>
        <p:spPr>
          <a:xfrm>
            <a:off x="332225" y="3137538"/>
            <a:ext cx="1359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Data cleaning and merging dataframes</a:t>
            </a:r>
            <a:endParaRPr sz="1000"/>
          </a:p>
        </p:txBody>
      </p:sp>
      <p:sp>
        <p:nvSpPr>
          <p:cNvPr id="275" name="Google Shape;275;p47"/>
          <p:cNvSpPr txBox="1"/>
          <p:nvPr>
            <p:ph idx="4294967295" type="ctrTitle"/>
          </p:nvPr>
        </p:nvSpPr>
        <p:spPr>
          <a:xfrm>
            <a:off x="1914950" y="2571750"/>
            <a:ext cx="17466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Exploratory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 Analysis</a:t>
            </a:r>
            <a:endParaRPr sz="1300"/>
          </a:p>
        </p:txBody>
      </p:sp>
      <p:sp>
        <p:nvSpPr>
          <p:cNvPr id="276" name="Google Shape;276;p47"/>
          <p:cNvSpPr txBox="1"/>
          <p:nvPr>
            <p:ph idx="4294967295" type="subTitle"/>
          </p:nvPr>
        </p:nvSpPr>
        <p:spPr>
          <a:xfrm>
            <a:off x="2090750" y="3165725"/>
            <a:ext cx="1389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Plotting and Correlation Analysis</a:t>
            </a:r>
            <a:endParaRPr sz="1000"/>
          </a:p>
        </p:txBody>
      </p:sp>
      <p:sp>
        <p:nvSpPr>
          <p:cNvPr id="277" name="Google Shape;277;p47"/>
          <p:cNvSpPr txBox="1"/>
          <p:nvPr>
            <p:ph idx="4294967295" type="ctrTitle"/>
          </p:nvPr>
        </p:nvSpPr>
        <p:spPr>
          <a:xfrm>
            <a:off x="3799200" y="2571738"/>
            <a:ext cx="15456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Feature Engineering</a:t>
            </a:r>
            <a:endParaRPr sz="1300"/>
          </a:p>
        </p:txBody>
      </p:sp>
      <p:sp>
        <p:nvSpPr>
          <p:cNvPr id="278" name="Google Shape;278;p47"/>
          <p:cNvSpPr txBox="1"/>
          <p:nvPr>
            <p:ph idx="4294967295" type="subTitle"/>
          </p:nvPr>
        </p:nvSpPr>
        <p:spPr>
          <a:xfrm>
            <a:off x="3815475" y="3165725"/>
            <a:ext cx="1389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Adding </a:t>
            </a:r>
            <a:br>
              <a:rPr lang="en" sz="1000"/>
            </a:br>
            <a:r>
              <a:rPr lang="en" sz="1000"/>
              <a:t>features</a:t>
            </a:r>
            <a:endParaRPr sz="1000"/>
          </a:p>
        </p:txBody>
      </p:sp>
      <p:sp>
        <p:nvSpPr>
          <p:cNvPr id="279" name="Google Shape;279;p47"/>
          <p:cNvSpPr txBox="1"/>
          <p:nvPr>
            <p:ph idx="4294967295" type="ctrTitle"/>
          </p:nvPr>
        </p:nvSpPr>
        <p:spPr>
          <a:xfrm>
            <a:off x="5510050" y="2576600"/>
            <a:ext cx="1668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Modelling</a:t>
            </a:r>
            <a:endParaRPr sz="1300"/>
          </a:p>
        </p:txBody>
      </p:sp>
      <p:sp>
        <p:nvSpPr>
          <p:cNvPr id="280" name="Google Shape;280;p47"/>
          <p:cNvSpPr txBox="1"/>
          <p:nvPr>
            <p:ph idx="4294967295" type="subTitle"/>
          </p:nvPr>
        </p:nvSpPr>
        <p:spPr>
          <a:xfrm>
            <a:off x="5649425" y="3196375"/>
            <a:ext cx="1359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K-Means </a:t>
            </a:r>
            <a:br>
              <a:rPr lang="en" sz="1000"/>
            </a:br>
            <a:r>
              <a:rPr lang="en" sz="1000"/>
              <a:t>Clustering</a:t>
            </a:r>
            <a:endParaRPr sz="1000"/>
          </a:p>
        </p:txBody>
      </p:sp>
      <p:sp>
        <p:nvSpPr>
          <p:cNvPr id="281" name="Google Shape;281;p47"/>
          <p:cNvSpPr txBox="1"/>
          <p:nvPr>
            <p:ph idx="4294967295" type="ctrTitle"/>
          </p:nvPr>
        </p:nvSpPr>
        <p:spPr>
          <a:xfrm>
            <a:off x="7340575" y="2576600"/>
            <a:ext cx="1545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Cluster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Insights</a:t>
            </a:r>
            <a:endParaRPr sz="1300"/>
          </a:p>
        </p:txBody>
      </p:sp>
      <p:sp>
        <p:nvSpPr>
          <p:cNvPr id="282" name="Google Shape;282;p47"/>
          <p:cNvSpPr txBox="1"/>
          <p:nvPr>
            <p:ph idx="4294967295" type="subTitle"/>
          </p:nvPr>
        </p:nvSpPr>
        <p:spPr>
          <a:xfrm>
            <a:off x="7356825" y="3196375"/>
            <a:ext cx="15456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Radar Analysis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ctrTitle"/>
          </p:nvPr>
        </p:nvSpPr>
        <p:spPr>
          <a:xfrm flipH="1">
            <a:off x="2461625" y="1299175"/>
            <a:ext cx="4395900" cy="28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3F3F3"/>
                </a:solidFill>
              </a:rPr>
              <a:t>Results</a:t>
            </a:r>
            <a:endParaRPr sz="7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Insight on candidate demographics</a:t>
            </a:r>
            <a:endParaRPr sz="41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4036575" y="1645625"/>
            <a:ext cx="47958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candidates who won the 2019 senatorial elections invested in their political campaigns (spenders).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s</a:t>
            </a:r>
            <a:r>
              <a:rPr lang="en"/>
              <a:t>ome candidates</a:t>
            </a:r>
            <a:r>
              <a:rPr lang="en"/>
              <a:t> did not have any financial support to utilize in their campaigns.  (non-spenders).</a:t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50" y="1315050"/>
            <a:ext cx="3264276" cy="326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